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308" r:id="rId2"/>
    <p:sldId id="309" r:id="rId3"/>
    <p:sldId id="310" r:id="rId4"/>
    <p:sldId id="311" r:id="rId5"/>
    <p:sldId id="256" r:id="rId6"/>
    <p:sldId id="290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4" r:id="rId19"/>
    <p:sldId id="305" r:id="rId20"/>
    <p:sldId id="306" r:id="rId21"/>
    <p:sldId id="313" r:id="rId22"/>
    <p:sldId id="314" r:id="rId23"/>
    <p:sldId id="315" r:id="rId24"/>
    <p:sldId id="330" r:id="rId25"/>
    <p:sldId id="331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324" r:id="rId34"/>
    <p:sldId id="329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E1D"/>
    <a:srgbClr val="D68B1C"/>
    <a:srgbClr val="D09622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淡色スタイル 3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DBED569-4797-4DF1-A0F4-6AAB3CD982D8}" styleName="淡色スタイル 3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510" autoAdjust="0"/>
  </p:normalViewPr>
  <p:slideViewPr>
    <p:cSldViewPr>
      <p:cViewPr varScale="1">
        <p:scale>
          <a:sx n="95" d="100"/>
          <a:sy n="95" d="100"/>
        </p:scale>
        <p:origin x="-1488" y="-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58C09-DF56-432B-8562-6E77F521D13C}" type="datetimeFigureOut">
              <a:rPr lang="en-ZA" smtClean="0"/>
              <a:t>10/22/20</a:t>
            </a:fld>
            <a:endParaRPr lang="en-ZA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ZA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12B59F-69A4-4537-B2E2-D61D681200E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45531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2B59F-69A4-4537-B2E2-D61D681200EA}" type="slidenum">
              <a:rPr lang="en-ZA" smtClean="0"/>
              <a:t>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753550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CFF27-7B7C-457F-BF37-52A3AA08C9BF}" type="slidenum">
              <a:rPr lang="en-ZA" smtClean="0"/>
              <a:t>14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24642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CFF27-7B7C-457F-BF37-52A3AA08C9BF}" type="slidenum">
              <a:rPr lang="en-ZA" smtClean="0"/>
              <a:t>15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55014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CFF27-7B7C-457F-BF37-52A3AA08C9BF}" type="slidenum">
              <a:rPr lang="en-ZA" smtClean="0"/>
              <a:t>16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18709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CFF27-7B7C-457F-BF37-52A3AA08C9BF}" type="slidenum">
              <a:rPr lang="en-ZA" smtClean="0"/>
              <a:t>17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53225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CFF27-7B7C-457F-BF37-52A3AA08C9BF}" type="slidenum">
              <a:rPr lang="en-ZA" smtClean="0"/>
              <a:t>18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422749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CFF27-7B7C-457F-BF37-52A3AA08C9BF}" type="slidenum">
              <a:rPr lang="en-ZA" smtClean="0"/>
              <a:t>19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839361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2B59F-69A4-4537-B2E2-D61D681200EA}" type="slidenum">
              <a:rPr lang="en-ZA" smtClean="0"/>
              <a:t>20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738172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508DD0-45EC-8B4D-AB7C-07847DBD393E}" type="slidenum">
              <a:rPr lang="en-US" altLang="zh-TW"/>
              <a:pPr/>
              <a:t>22</a:t>
            </a:fld>
            <a:endParaRPr lang="en-US" altLang="zh-TW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17625" y="877888"/>
            <a:ext cx="4219575" cy="3163887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7571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1062038" y="4349750"/>
            <a:ext cx="4738687" cy="157163"/>
          </a:xfrm>
          <a:ln/>
        </p:spPr>
        <p:txBody>
          <a:bodyPr lIns="0" tIns="0" rIns="0" bIns="0">
            <a:spAutoFit/>
          </a:bodyPr>
          <a:lstStyle>
            <a:lvl1pPr defTabSz="449263"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1pPr>
            <a:lvl2pPr marL="742950" indent="-285750" defTabSz="449263"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 defTabSz="449263"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 defTabSz="449263"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 defTabSz="449263"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endParaRPr lang="zh-TW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34C556-ABE8-4D47-9315-293DBCB3D3EE}" type="slidenum">
              <a:rPr lang="en-US" altLang="zh-TW"/>
              <a:pPr/>
              <a:t>23</a:t>
            </a:fld>
            <a:endParaRPr lang="en-US" altLang="zh-TW"/>
          </a:p>
        </p:txBody>
      </p:sp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17625" y="877888"/>
            <a:ext cx="4219575" cy="3163887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9619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1062038" y="4349750"/>
            <a:ext cx="4738687" cy="157163"/>
          </a:xfrm>
          <a:ln/>
        </p:spPr>
        <p:txBody>
          <a:bodyPr lIns="0" tIns="0" rIns="0" bIns="0">
            <a:spAutoFit/>
          </a:bodyPr>
          <a:lstStyle>
            <a:lvl1pPr defTabSz="449263"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1pPr>
            <a:lvl2pPr marL="742950" indent="-285750" defTabSz="449263"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 defTabSz="449263"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 defTabSz="449263"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 defTabSz="449263"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endParaRPr lang="zh-TW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997141-4BB8-424A-9905-FC0C1A1371AB}" type="slidenum">
              <a:rPr lang="en-US" altLang="zh-TW"/>
              <a:pPr/>
              <a:t>26</a:t>
            </a:fld>
            <a:endParaRPr lang="en-US" altLang="zh-TW"/>
          </a:p>
        </p:txBody>
      </p:sp>
      <p:sp>
        <p:nvSpPr>
          <p:cNvPr id="24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17625" y="877888"/>
            <a:ext cx="4219575" cy="3163887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1667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1062038" y="4349750"/>
            <a:ext cx="4738687" cy="157163"/>
          </a:xfrm>
          <a:ln/>
        </p:spPr>
        <p:txBody>
          <a:bodyPr lIns="0" tIns="0" rIns="0" bIns="0">
            <a:spAutoFit/>
          </a:bodyPr>
          <a:lstStyle>
            <a:lvl1pPr defTabSz="449263"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1pPr>
            <a:lvl2pPr marL="742950" indent="-285750" defTabSz="449263"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 defTabSz="449263"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 defTabSz="449263"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 defTabSz="449263"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CFF27-7B7C-457F-BF37-52A3AA08C9BF}" type="slidenum">
              <a:rPr lang="en-ZA" smtClean="0"/>
              <a:t>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699702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8DD19D-95BF-3641-BD08-18AA67A9F0BF}" type="slidenum">
              <a:rPr lang="en-US" altLang="zh-TW"/>
              <a:pPr/>
              <a:t>27</a:t>
            </a:fld>
            <a:endParaRPr lang="en-US" altLang="zh-TW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17625" y="877888"/>
            <a:ext cx="4219575" cy="3163887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3715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1062038" y="4349750"/>
            <a:ext cx="4738687" cy="157163"/>
          </a:xfrm>
          <a:ln/>
        </p:spPr>
        <p:txBody>
          <a:bodyPr lIns="0" tIns="0" rIns="0" bIns="0">
            <a:spAutoFit/>
          </a:bodyPr>
          <a:lstStyle>
            <a:lvl1pPr defTabSz="449263"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1pPr>
            <a:lvl2pPr marL="742950" indent="-285750" defTabSz="449263"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 defTabSz="449263"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 defTabSz="449263"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 defTabSz="449263"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endParaRPr lang="zh-TW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1464CC-444F-EF4A-938B-25A5B323055D}" type="slidenum">
              <a:rPr lang="en-US" altLang="zh-TW"/>
              <a:pPr/>
              <a:t>30</a:t>
            </a:fld>
            <a:endParaRPr lang="en-US" altLang="zh-TW"/>
          </a:p>
        </p:txBody>
      </p:sp>
      <p:sp>
        <p:nvSpPr>
          <p:cNvPr id="245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17625" y="877888"/>
            <a:ext cx="4219575" cy="3163887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576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1062038" y="4349750"/>
            <a:ext cx="4738687" cy="157163"/>
          </a:xfrm>
          <a:ln/>
        </p:spPr>
        <p:txBody>
          <a:bodyPr lIns="0" tIns="0" rIns="0" bIns="0">
            <a:spAutoFit/>
          </a:bodyPr>
          <a:lstStyle>
            <a:lvl1pPr defTabSz="449263"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1pPr>
            <a:lvl2pPr marL="742950" indent="-285750" defTabSz="449263"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 defTabSz="449263"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 defTabSz="449263"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 defTabSz="449263"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endParaRPr lang="zh-TW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08660F-E0F5-4D4F-8510-59E81B44D742}" type="slidenum">
              <a:rPr lang="en-US" altLang="zh-TW"/>
              <a:pPr/>
              <a:t>31</a:t>
            </a:fld>
            <a:endParaRPr lang="en-US" altLang="zh-TW"/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17625" y="877888"/>
            <a:ext cx="4219575" cy="3163887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74435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1062038" y="4349750"/>
            <a:ext cx="4738687" cy="157163"/>
          </a:xfrm>
          <a:ln/>
        </p:spPr>
        <p:txBody>
          <a:bodyPr lIns="0" tIns="0" rIns="0" bIns="0">
            <a:spAutoFit/>
          </a:bodyPr>
          <a:lstStyle>
            <a:lvl1pPr defTabSz="449263"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1pPr>
            <a:lvl2pPr marL="742950" indent="-285750" defTabSz="449263"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 defTabSz="449263"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 defTabSz="449263"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 defTabSz="449263"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endParaRPr lang="zh-TW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956841-2579-1B41-9EE5-02FFCC69427F}" type="slidenum">
              <a:rPr lang="en-US" altLang="zh-TW"/>
              <a:pPr/>
              <a:t>32</a:t>
            </a:fld>
            <a:endParaRPr lang="en-US" altLang="zh-TW"/>
          </a:p>
        </p:txBody>
      </p:sp>
      <p:sp>
        <p:nvSpPr>
          <p:cNvPr id="247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17625" y="877888"/>
            <a:ext cx="4219575" cy="3163887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7811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1062038" y="4349750"/>
            <a:ext cx="4738687" cy="157163"/>
          </a:xfrm>
          <a:ln/>
        </p:spPr>
        <p:txBody>
          <a:bodyPr lIns="0" tIns="0" rIns="0" bIns="0">
            <a:spAutoFit/>
          </a:bodyPr>
          <a:lstStyle>
            <a:lvl1pPr defTabSz="449263"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1pPr>
            <a:lvl2pPr marL="742950" indent="-285750" defTabSz="449263"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 defTabSz="449263"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 defTabSz="449263"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 defTabSz="449263"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endParaRPr lang="zh-TW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F8427B-C920-C34E-BCE8-5099CE1D0BED}" type="slidenum">
              <a:rPr lang="en-US" altLang="zh-TW"/>
              <a:pPr/>
              <a:t>34</a:t>
            </a:fld>
            <a:endParaRPr lang="en-US" altLang="zh-TW"/>
          </a:p>
        </p:txBody>
      </p:sp>
      <p:sp>
        <p:nvSpPr>
          <p:cNvPr id="258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17625" y="877888"/>
            <a:ext cx="4219575" cy="3163887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58051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1062038" y="4349750"/>
            <a:ext cx="4738687" cy="157163"/>
          </a:xfrm>
          <a:ln/>
        </p:spPr>
        <p:txBody>
          <a:bodyPr lIns="0" tIns="0" rIns="0" bIns="0">
            <a:spAutoFit/>
          </a:bodyPr>
          <a:lstStyle>
            <a:lvl1pPr defTabSz="449263"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1pPr>
            <a:lvl2pPr marL="742950" indent="-285750" defTabSz="449263"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 defTabSz="449263"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 defTabSz="449263"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 defTabSz="449263"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defTabSz="449263" fontAlgn="base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endParaRPr lang="zh-TW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CFF27-7B7C-457F-BF37-52A3AA08C9BF}" type="slidenum">
              <a:rPr lang="en-ZA" smtClean="0"/>
              <a:t>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2952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CFF27-7B7C-457F-BF37-52A3AA08C9BF}" type="slidenum">
              <a:rPr lang="en-ZA" smtClean="0"/>
              <a:t>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66362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CFF27-7B7C-457F-BF37-52A3AA08C9BF}" type="slidenum">
              <a:rPr lang="en-ZA" smtClean="0"/>
              <a:t>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70674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2B59F-69A4-4537-B2E2-D61D681200EA}" type="slidenum">
              <a:rPr lang="en-ZA" smtClean="0"/>
              <a:t>10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97604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CFF27-7B7C-457F-BF37-52A3AA08C9BF}" type="slidenum">
              <a:rPr lang="en-ZA" smtClean="0"/>
              <a:t>11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73039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CFF27-7B7C-457F-BF37-52A3AA08C9BF}" type="slidenum">
              <a:rPr lang="en-ZA" smtClean="0"/>
              <a:t>12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50097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CFF27-7B7C-457F-BF37-52A3AA08C9BF}" type="slidenum">
              <a:rPr lang="en-ZA" smtClean="0"/>
              <a:t>13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97297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965" y="4345230"/>
            <a:ext cx="8246070" cy="85920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3600">
                <a:solidFill>
                  <a:srgbClr val="00B0F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6" y="5261460"/>
            <a:ext cx="8246070" cy="458115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0200" y="908050"/>
            <a:ext cx="8489950" cy="1296988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330200" y="2708275"/>
            <a:ext cx="4168775" cy="345757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51375" y="2708275"/>
            <a:ext cx="4168775" cy="345757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>
          <a:xfrm>
            <a:off x="7812088" y="6337300"/>
            <a:ext cx="1008062" cy="476250"/>
          </a:xfrm>
        </p:spPr>
        <p:txBody>
          <a:bodyPr/>
          <a:lstStyle>
            <a:lvl1pPr>
              <a:defRPr/>
            </a:lvl1pPr>
          </a:lstStyle>
          <a:p>
            <a:fld id="{F0D1A19E-3F3D-9041-BF00-3A49DA51E6C9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48728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443835"/>
            <a:ext cx="8229600" cy="45811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B0F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2054655"/>
            <a:ext cx="8229600" cy="391880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014" y="374900"/>
            <a:ext cx="6558080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B0F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6015" y="1291130"/>
            <a:ext cx="6558080" cy="4275740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3014"/>
            <a:ext cx="8229600" cy="58462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291130"/>
            <a:ext cx="8229600" cy="53218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B0F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965" y="1882907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8965" y="2512770"/>
            <a:ext cx="4040188" cy="303505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6790" y="1882907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6790" y="2512770"/>
            <a:ext cx="4041775" cy="303505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10/22/20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7" Type="http://schemas.openxmlformats.org/officeDocument/2006/relationships/image" Target="../media/image9.jpg"/><Relationship Id="rId8" Type="http://schemas.openxmlformats.org/officeDocument/2006/relationships/image" Target="../media/image10.jpg"/><Relationship Id="rId9" Type="http://schemas.openxmlformats.org/officeDocument/2006/relationships/image" Target="../media/image11.jpg"/><Relationship Id="rId10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96260" y="1749245"/>
            <a:ext cx="8246070" cy="859205"/>
          </a:xfrm>
        </p:spPr>
        <p:txBody>
          <a:bodyPr>
            <a:noAutofit/>
          </a:bodyPr>
          <a:lstStyle/>
          <a:p>
            <a:r>
              <a:rPr kumimoji="1" lang="en-US" altLang="zh-TW" sz="6000" dirty="0" smtClean="0"/>
              <a:t>GIS and Remote Sensing</a:t>
            </a:r>
            <a:endParaRPr kumimoji="1"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202803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Remotely Sensed Data</a:t>
            </a:r>
          </a:p>
        </p:txBody>
      </p:sp>
      <p:grpSp>
        <p:nvGrpSpPr>
          <p:cNvPr id="11269" name="Group 36"/>
          <p:cNvGrpSpPr>
            <a:grpSpLocks/>
          </p:cNvGrpSpPr>
          <p:nvPr/>
        </p:nvGrpSpPr>
        <p:grpSpPr bwMode="auto">
          <a:xfrm>
            <a:off x="579202" y="1553039"/>
            <a:ext cx="8116999" cy="4321175"/>
            <a:chOff x="1584" y="1152"/>
            <a:chExt cx="1177" cy="2722"/>
          </a:xfrm>
        </p:grpSpPr>
        <p:sp>
          <p:nvSpPr>
            <p:cNvPr id="11279" name="Rectangle 21"/>
            <p:cNvSpPr>
              <a:spLocks noChangeArrowheads="1"/>
            </p:cNvSpPr>
            <p:nvPr/>
          </p:nvSpPr>
          <p:spPr bwMode="auto">
            <a:xfrm>
              <a:off x="1584" y="1152"/>
              <a:ext cx="1177" cy="2722"/>
            </a:xfrm>
            <a:prstGeom prst="rect">
              <a:avLst/>
            </a:prstGeom>
            <a:gradFill rotWithShape="1"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5400000" scaled="0"/>
            </a:gra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itchFamily="34" charset="0"/>
              </a:endParaRPr>
            </a:p>
          </p:txBody>
        </p:sp>
        <p:sp>
          <p:nvSpPr>
            <p:cNvPr id="11282" name="AutoShape 27"/>
            <p:cNvSpPr>
              <a:spLocks noChangeArrowheads="1"/>
            </p:cNvSpPr>
            <p:nvPr/>
          </p:nvSpPr>
          <p:spPr bwMode="auto">
            <a:xfrm>
              <a:off x="2059" y="2112"/>
              <a:ext cx="167" cy="494"/>
            </a:xfrm>
            <a:prstGeom prst="downArrow">
              <a:avLst>
                <a:gd name="adj1" fmla="val 50000"/>
                <a:gd name="adj2" fmla="val 29167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/>
              <a:endParaRPr lang="en-US" altLang="en-US">
                <a:latin typeface="Calibri" pitchFamily="34" charset="0"/>
              </a:endParaRPr>
            </a:p>
          </p:txBody>
        </p:sp>
      </p:grpSp>
      <p:sp>
        <p:nvSpPr>
          <p:cNvPr id="11271" name="Rectangle 27"/>
          <p:cNvSpPr>
            <a:spLocks noChangeArrowheads="1"/>
          </p:cNvSpPr>
          <p:nvPr/>
        </p:nvSpPr>
        <p:spPr bwMode="auto">
          <a:xfrm>
            <a:off x="3188883" y="5964702"/>
            <a:ext cx="354135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Landsat/</a:t>
            </a:r>
            <a:r>
              <a:rPr lang="en-US" alt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Ikonos</a:t>
            </a:r>
            <a:r>
              <a:rPr lang="en-US" alt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Quickbard</a:t>
            </a:r>
            <a:r>
              <a:rPr lang="en-US" alt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/Aster</a:t>
            </a:r>
            <a:endParaRPr lang="en-US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EE69B1-0115-4B5A-8497-027227AB73B3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755576" y="1730495"/>
            <a:ext cx="1800200" cy="11239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1" name="正方形/長方形 30"/>
          <p:cNvSpPr/>
          <p:nvPr/>
        </p:nvSpPr>
        <p:spPr>
          <a:xfrm>
            <a:off x="4777529" y="1730493"/>
            <a:ext cx="1800199" cy="112392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2" name="正方形/長方形 31"/>
          <p:cNvSpPr/>
          <p:nvPr/>
        </p:nvSpPr>
        <p:spPr>
          <a:xfrm>
            <a:off x="2842161" y="3970165"/>
            <a:ext cx="1795543" cy="16002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3" name="正方形/長方形 32"/>
          <p:cNvSpPr/>
          <p:nvPr/>
        </p:nvSpPr>
        <p:spPr>
          <a:xfrm>
            <a:off x="4863867" y="3946148"/>
            <a:ext cx="1796366" cy="165318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4" name="正方形/長方形 33"/>
          <p:cNvSpPr/>
          <p:nvPr/>
        </p:nvSpPr>
        <p:spPr>
          <a:xfrm>
            <a:off x="2722101" y="1730492"/>
            <a:ext cx="1829398" cy="1123925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5" name="正方形/長方形 34"/>
          <p:cNvSpPr/>
          <p:nvPr/>
        </p:nvSpPr>
        <p:spPr>
          <a:xfrm>
            <a:off x="755577" y="3999130"/>
            <a:ext cx="1800199" cy="1600200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6" name="正方形/長方形 35"/>
          <p:cNvSpPr/>
          <p:nvPr/>
        </p:nvSpPr>
        <p:spPr>
          <a:xfrm>
            <a:off x="6812632" y="1755006"/>
            <a:ext cx="1800199" cy="1123925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7" name="正方形/長方形 36"/>
          <p:cNvSpPr/>
          <p:nvPr/>
        </p:nvSpPr>
        <p:spPr>
          <a:xfrm>
            <a:off x="6812632" y="3974772"/>
            <a:ext cx="1796366" cy="1595593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7" name="正方形/長方形 16"/>
          <p:cNvSpPr/>
          <p:nvPr/>
        </p:nvSpPr>
        <p:spPr>
          <a:xfrm>
            <a:off x="8517944" y="6609792"/>
            <a:ext cx="601670" cy="2221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14674177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29208" y="222195"/>
            <a:ext cx="8229600" cy="458115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Satellite pictures</a:t>
            </a:r>
            <a:endParaRPr lang="en-ZA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79511" y="1291130"/>
            <a:ext cx="4104456" cy="475252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ZA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Satellite imagery consists of photographs from  which collected by satellites.</a:t>
            </a:r>
            <a:r>
              <a:rPr lang="en-Z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Z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79511" y="3212976"/>
            <a:ext cx="3683601" cy="295232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" name="正方形/長方形 4"/>
          <p:cNvSpPr/>
          <p:nvPr/>
        </p:nvSpPr>
        <p:spPr>
          <a:xfrm>
            <a:off x="179511" y="6196392"/>
            <a:ext cx="4763721" cy="260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ZA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Source: </a:t>
            </a:r>
            <a:r>
              <a:rPr lang="en-ZA" sz="1200" u="sng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www.wonderwhizkids.com</a:t>
            </a:r>
            <a:endParaRPr lang="en-ZA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4644008" y="1700808"/>
            <a:ext cx="4104456" cy="446449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" name="正方形/長方形 6"/>
          <p:cNvSpPr/>
          <p:nvPr/>
        </p:nvSpPr>
        <p:spPr>
          <a:xfrm>
            <a:off x="5292080" y="6171911"/>
            <a:ext cx="3456384" cy="572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ZA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Source</a:t>
            </a:r>
            <a:r>
              <a:rPr lang="en-ZA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ZA" sz="1200" u="sng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www.loneotaku.net</a:t>
            </a:r>
            <a:endParaRPr lang="en-ZA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円/楕円 7"/>
          <p:cNvSpPr/>
          <p:nvPr/>
        </p:nvSpPr>
        <p:spPr>
          <a:xfrm>
            <a:off x="5580112" y="6097306"/>
            <a:ext cx="3828575" cy="34866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Japan Satellite View</a:t>
            </a:r>
            <a:endParaRPr lang="en-ZA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8517944" y="6609792"/>
            <a:ext cx="601670" cy="2221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74625795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54375" y="374900"/>
            <a:ext cx="8229600" cy="458115"/>
          </a:xfrm>
        </p:spPr>
        <p:txBody>
          <a:bodyPr>
            <a:noAutofit/>
          </a:bodyPr>
          <a:lstStyle/>
          <a:p>
            <a:r>
              <a:rPr lang="en-ZA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Satellites offer a Global View</a:t>
            </a:r>
            <a:endParaRPr lang="en-ZA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96260" y="1596540"/>
            <a:ext cx="8522519" cy="3918803"/>
          </a:xfrm>
        </p:spPr>
        <p:txBody>
          <a:bodyPr/>
          <a:lstStyle/>
          <a:p>
            <a:pPr marL="0" indent="0">
              <a:buNone/>
            </a:pPr>
            <a:r>
              <a:rPr lang="en-ZA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does satellite imagery give you? </a:t>
            </a:r>
          </a:p>
          <a:p>
            <a:pPr marL="0" indent="0">
              <a:buNone/>
            </a:pPr>
            <a:r>
              <a:rPr lang="en-Z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-Information </a:t>
            </a:r>
            <a:r>
              <a:rPr lang="en-ZA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land cover, land use, habitats, landscape and </a:t>
            </a:r>
            <a:r>
              <a:rPr lang="en-Z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infrastructure </a:t>
            </a:r>
            <a:endParaRPr lang="en-Z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Z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-multiple </a:t>
            </a:r>
            <a:r>
              <a:rPr lang="en-ZA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engagements </a:t>
            </a:r>
            <a:r>
              <a:rPr lang="en-Z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 time series</a:t>
            </a:r>
            <a:endParaRPr lang="en-Z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Z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-Mapping and monitoring changes and predict future</a:t>
            </a:r>
            <a:endParaRPr lang="en-Z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Z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8517944" y="6609792"/>
            <a:ext cx="601670" cy="2221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5465350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of Remote Sensing</a:t>
            </a:r>
            <a:endParaRPr lang="en-ZA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0" y="1899457"/>
            <a:ext cx="5946345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Urbanization &amp; Transportation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Urban planning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Roads network and transportation planning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City expansion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City boundaries by time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Wetland delineation</a:t>
            </a:r>
          </a:p>
          <a:p>
            <a:pPr marL="0" indent="0">
              <a:buNone/>
            </a:pPr>
            <a:endParaRPr lang="en-Z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112554" y="3587193"/>
            <a:ext cx="410445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source: </a:t>
            </a:r>
            <a:r>
              <a:rPr lang="en-ZA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www.ldeo.columbia.edu</a:t>
            </a:r>
            <a:endParaRPr lang="en-ZA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364088" y="1268760"/>
            <a:ext cx="3600400" cy="231843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正方形/長方形 5"/>
          <p:cNvSpPr/>
          <p:nvPr/>
        </p:nvSpPr>
        <p:spPr>
          <a:xfrm>
            <a:off x="5364582" y="4103716"/>
            <a:ext cx="3600400" cy="231843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" name="正方形/長方形 6"/>
          <p:cNvSpPr/>
          <p:nvPr/>
        </p:nvSpPr>
        <p:spPr>
          <a:xfrm>
            <a:off x="5086335" y="6425420"/>
            <a:ext cx="4104456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source: </a:t>
            </a:r>
            <a:r>
              <a:rPr lang="en-ZA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www.geospectra.net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8517944" y="6609792"/>
            <a:ext cx="601670" cy="2221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90451745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7504" y="1291130"/>
            <a:ext cx="4824536" cy="531866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5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Agriculture</a:t>
            </a:r>
          </a:p>
          <a:p>
            <a:pPr marL="0" indent="0">
              <a:buNone/>
            </a:pPr>
            <a:endParaRPr lang="en-US" sz="5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application of remote sensing in agriculture include: </a:t>
            </a:r>
          </a:p>
          <a:p>
            <a:pPr marL="0" indent="0">
              <a:buNone/>
            </a:pPr>
            <a:r>
              <a:rPr lang="en-GB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Soil sensing</a:t>
            </a:r>
            <a:r>
              <a:rPr lang="en-GB" altLang="en-US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altLang="en-US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altLang="en-US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GB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Farm </a:t>
            </a:r>
            <a:r>
              <a:rPr lang="en-GB" altLang="en-US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</a:t>
            </a:r>
            <a:br>
              <a:rPr lang="en-GB" altLang="en-US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altLang="en-US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GB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Farm</a:t>
            </a:r>
            <a:r>
              <a:rPr lang="en-GB" altLang="en-US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condition assessment </a:t>
            </a:r>
            <a:br>
              <a:rPr lang="en-GB" altLang="en-US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altLang="en-US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GB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Agriculture </a:t>
            </a:r>
            <a:r>
              <a:rPr lang="en-GB" altLang="en-US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estimation </a:t>
            </a:r>
            <a:br>
              <a:rPr lang="en-GB" altLang="en-US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altLang="en-US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Mapping of </a:t>
            </a:r>
            <a:r>
              <a:rPr lang="en-GB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farm and agricultural land </a:t>
            </a:r>
            <a:r>
              <a:rPr lang="en-GB" altLang="en-US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characteristics </a:t>
            </a:r>
            <a:br>
              <a:rPr lang="en-GB" altLang="en-US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ZA" altLang="en-US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Mapping of land management practices</a:t>
            </a:r>
            <a:r>
              <a:rPr lang="en-GB" altLang="en-US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GB" altLang="en-US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altLang="en-US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Compliance monitoring  </a:t>
            </a:r>
            <a:br>
              <a:rPr lang="en-GB" altLang="en-US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altLang="en-US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altLang="en-US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Z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628800"/>
            <a:ext cx="3800872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C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4556448" y="5909062"/>
            <a:ext cx="417646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altLang="en-US" sz="1200" b="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 </a:t>
            </a:r>
            <a:r>
              <a:rPr lang="nl-NL" alt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Wageningen</a:t>
            </a:r>
            <a:r>
              <a:rPr lang="nl-NL" altLang="en-US" sz="1200" b="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 UR 2002</a:t>
            </a:r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ZA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0" y="374900"/>
            <a:ext cx="8229600" cy="458115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of Remote Sensing</a:t>
            </a:r>
            <a:endParaRPr lang="en-ZA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8517944" y="6609792"/>
            <a:ext cx="601670" cy="2221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57788695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7504" y="1600200"/>
            <a:ext cx="8579296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Natural resource Management</a:t>
            </a:r>
          </a:p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Forestry: biodiversity, forest, deforestation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Water source management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Habitat analysis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assessment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Pest/disease outbreaks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Impervious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surface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mapping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Hydrology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Mineral province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Geomorphology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Z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448965" y="680310"/>
            <a:ext cx="8229600" cy="458115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of Remote Sensing</a:t>
            </a:r>
            <a:endParaRPr lang="en-ZA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7" descr="amaz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127619"/>
            <a:ext cx="3538538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5117133" y="4718419"/>
            <a:ext cx="4176464" cy="216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Bodruddoza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Mia </a:t>
            </a:r>
            <a:endParaRPr lang="en-ZA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8517944" y="6609792"/>
            <a:ext cx="601670" cy="2221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67646448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0" y="527605"/>
            <a:ext cx="8229600" cy="458115"/>
          </a:xfrm>
        </p:spPr>
        <p:txBody>
          <a:bodyPr>
            <a:noAutofit/>
          </a:bodyPr>
          <a:lstStyle/>
          <a:p>
            <a:pPr algn="ctr"/>
            <a:r>
              <a:rPr lang="nl-NL" alt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Satellite image of deforestation</a:t>
            </a:r>
            <a:endParaRPr lang="en-ZA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1828800" y="1371600"/>
            <a:ext cx="5791200" cy="3733800"/>
            <a:chOff x="1920" y="1296"/>
            <a:chExt cx="1800" cy="1428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1296"/>
              <a:ext cx="1800" cy="6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CC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1968"/>
              <a:ext cx="1800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CC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7245350" y="6581775"/>
            <a:ext cx="1897063" cy="2746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nl-NL" altLang="en-US" sz="1200" b="0" dirty="0">
                <a:solidFill>
                  <a:schemeClr val="bg1"/>
                </a:solidFill>
                <a:latin typeface="Arial" charset="0"/>
                <a:sym typeface="Symbol" pitchFamily="18" charset="2"/>
              </a:rPr>
              <a:t> </a:t>
            </a:r>
            <a:r>
              <a:rPr lang="nl-NL" altLang="en-US" sz="1200" dirty="0">
                <a:solidFill>
                  <a:schemeClr val="bg1"/>
                </a:solidFill>
                <a:latin typeface="Arial" charset="0"/>
                <a:sym typeface="Symbol" pitchFamily="18" charset="2"/>
              </a:rPr>
              <a:t>Wageningen</a:t>
            </a:r>
            <a:r>
              <a:rPr lang="nl-NL" altLang="en-US" sz="1200" b="0" dirty="0">
                <a:solidFill>
                  <a:schemeClr val="bg1"/>
                </a:solidFill>
                <a:latin typeface="Arial" charset="0"/>
                <a:sym typeface="Symbol" pitchFamily="18" charset="2"/>
              </a:rPr>
              <a:t> UR 2002</a:t>
            </a:r>
            <a:endParaRPr lang="nl-NL" altLang="en-US" sz="1200" b="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752600" y="5414165"/>
            <a:ext cx="66294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C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nl-NL" altLang="en-US" sz="24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an aerial photograph (bottom) with a radar image (top) of deforestation </a:t>
            </a:r>
            <a:r>
              <a:rPr lang="nl-NL" altLang="en-US" sz="2400" b="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along </a:t>
            </a:r>
            <a:r>
              <a:rPr lang="nl-NL" altLang="en-US" sz="24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road</a:t>
            </a:r>
            <a:endParaRPr lang="nl-NL" altLang="en-US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705889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23528" y="1412776"/>
            <a:ext cx="8064896" cy="4713387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4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Land Use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ZA" altLang="en-US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Land cover means any surface cover on the ground </a:t>
            </a:r>
            <a:r>
              <a:rPr lang="en-ZA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which can include</a:t>
            </a:r>
            <a:r>
              <a:rPr lang="en-ZA" altLang="en-US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vegetation, urban infrastructure, water, lake, mountain, transportation networks, buildings or any other.</a:t>
            </a:r>
            <a:r>
              <a:rPr lang="en-GB" altLang="en-US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ZA" altLang="en-US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attributes measured by remote sensing techniques relate to land cover, from which land use can be inferred, particularly with ancillary data or a priori cognition.</a:t>
            </a:r>
            <a:r>
              <a:rPr lang="en-GB" altLang="en-US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GB" altLang="en-US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Z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of Remote Sensing</a:t>
            </a:r>
            <a:endParaRPr lang="en-ZA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8517944" y="6609792"/>
            <a:ext cx="601670" cy="2221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99288481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19759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Satellites</a:t>
            </a:r>
            <a:endParaRPr lang="en-ZA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96259" y="1340768"/>
            <a:ext cx="4581150" cy="483692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Geostationary Satellites</a:t>
            </a:r>
          </a:p>
          <a:p>
            <a:pPr marL="0" indent="0" algn="just">
              <a:buNone/>
            </a:pPr>
            <a:r>
              <a:rPr lang="en-ZA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ZA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geostationary satellite is </a:t>
            </a:r>
            <a:r>
              <a:rPr lang="en-ZA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one of the satellites which is getting remote sense data and located </a:t>
            </a:r>
            <a:r>
              <a:rPr lang="en-ZA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ZA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satellite</a:t>
            </a:r>
            <a:r>
              <a:rPr lang="en-ZA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ZA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ZA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an altitude of approximately </a:t>
            </a:r>
            <a:r>
              <a:rPr lang="en-ZA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36000 kilometres and directly </a:t>
            </a:r>
            <a:r>
              <a:rPr lang="en-ZA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the </a:t>
            </a:r>
            <a:r>
              <a:rPr lang="en-ZA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equator. </a:t>
            </a:r>
            <a:endParaRPr lang="en-ZA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8517944" y="6609792"/>
            <a:ext cx="601670" cy="2221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" name="正方形/長方形 4"/>
          <p:cNvSpPr/>
          <p:nvPr/>
        </p:nvSpPr>
        <p:spPr>
          <a:xfrm>
            <a:off x="4877409" y="2222752"/>
            <a:ext cx="4123036" cy="259598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正方形/長方形 5"/>
          <p:cNvSpPr/>
          <p:nvPr/>
        </p:nvSpPr>
        <p:spPr>
          <a:xfrm>
            <a:off x="4877409" y="4869642"/>
            <a:ext cx="3499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Source: cimss.ssec.wisc.edu</a:t>
            </a:r>
            <a:endParaRPr lang="en-ZA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507074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48966" y="1443835"/>
            <a:ext cx="3970330" cy="473385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4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Polar-Orbiting Satellites</a:t>
            </a:r>
          </a:p>
          <a:p>
            <a:pPr marL="0" indent="0" algn="just">
              <a:buNone/>
            </a:pPr>
            <a:r>
              <a:rPr lang="en-Z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polar orbit is a satellite which is located near to above of poles. This satellite mostly </a:t>
            </a:r>
            <a:r>
              <a:rPr lang="en-ZA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</a:t>
            </a:r>
            <a:r>
              <a:rPr lang="en-Z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earth observation by time.</a:t>
            </a:r>
            <a:endParaRPr lang="en-Z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Satellites</a:t>
            </a:r>
            <a:endParaRPr lang="en-ZA" sz="4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8517944" y="6609792"/>
            <a:ext cx="601670" cy="2221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正方形/長方形 1"/>
          <p:cNvSpPr/>
          <p:nvPr/>
        </p:nvSpPr>
        <p:spPr>
          <a:xfrm>
            <a:off x="4877409" y="1596540"/>
            <a:ext cx="3817625" cy="442844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正方形/長方形 5"/>
          <p:cNvSpPr/>
          <p:nvPr/>
        </p:nvSpPr>
        <p:spPr>
          <a:xfrm>
            <a:off x="4908804" y="6038439"/>
            <a:ext cx="35212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Source: globalmicrowave.org</a:t>
            </a:r>
            <a:endParaRPr lang="en-ZA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834160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 smtClean="0"/>
              <a:t>GIS	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Geographical Information System is combination of hardware and software</a:t>
            </a:r>
          </a:p>
          <a:p>
            <a:pPr lvl="1"/>
            <a:r>
              <a:rPr kumimoji="1" lang="en-US" altLang="zh-TW" dirty="0" smtClean="0"/>
              <a:t>Store</a:t>
            </a:r>
          </a:p>
          <a:p>
            <a:pPr lvl="1"/>
            <a:r>
              <a:rPr kumimoji="1" lang="en-US" altLang="zh-TW" dirty="0" err="1" smtClean="0"/>
              <a:t>Manupulate</a:t>
            </a:r>
            <a:endParaRPr kumimoji="1" lang="en-US" altLang="zh-TW" dirty="0" smtClean="0"/>
          </a:p>
          <a:p>
            <a:pPr lvl="1"/>
            <a:r>
              <a:rPr kumimoji="1" lang="en-US" altLang="zh-TW" dirty="0" err="1" smtClean="0"/>
              <a:t>Analyse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Visualize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2012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448965" y="985720"/>
            <a:ext cx="8229600" cy="458115"/>
          </a:xfrm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</a:t>
            </a:r>
            <a:r>
              <a:rPr lang="en-US" alt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 Software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ERDAS Imagine</a:t>
            </a:r>
          </a:p>
          <a:p>
            <a:pPr eaLnBrk="1" hangingPunct="1"/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ENVI</a:t>
            </a:r>
          </a:p>
          <a:p>
            <a:pPr eaLnBrk="1" hangingPunct="1"/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ILWIS</a:t>
            </a:r>
          </a:p>
          <a:p>
            <a:pPr eaLnBrk="1" hangingPunct="1"/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ArcGIS</a:t>
            </a:r>
          </a:p>
          <a:p>
            <a:pPr marL="0" indent="0" eaLnBrk="1" hangingPunct="1">
              <a:buNone/>
            </a:pPr>
            <a:endParaRPr lang="en-US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8D3BBC-67CC-4AFA-82C6-A42DF09EB4EC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8517944" y="6609792"/>
            <a:ext cx="601670" cy="2221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67826880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/>
              <a:t>Introduction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Land use – defined by economic terms</a:t>
            </a:r>
          </a:p>
          <a:p>
            <a:r>
              <a:rPr lang="en-US" altLang="zh-TW"/>
              <a:t>Land cover – visible features</a:t>
            </a:r>
          </a:p>
          <a:p>
            <a:r>
              <a:rPr lang="en-US" altLang="zh-TW"/>
              <a:t>Both are important and are really inseparable </a:t>
            </a:r>
          </a:p>
          <a:p>
            <a:r>
              <a:rPr lang="en-US" altLang="zh-TW"/>
              <a:t>We depend on accurate LU/LC data for scientific and administrative purposes</a:t>
            </a:r>
          </a:p>
        </p:txBody>
      </p:sp>
    </p:spTree>
    <p:extLst>
      <p:ext uri="{BB962C8B-B14F-4D97-AF65-F5344CB8AC3E}">
        <p14:creationId xmlns:p14="http://schemas.microsoft.com/office/powerpoint/2010/main" val="117113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073115-9E56-1B47-B7B8-1BD7424BD4B0}" type="slidenum">
              <a:rPr lang="en-US" altLang="zh-TW"/>
              <a:pPr/>
              <a:t>22</a:t>
            </a:fld>
            <a:endParaRPr lang="en-US" altLang="zh-TW"/>
          </a:p>
        </p:txBody>
      </p:sp>
      <p:sp>
        <p:nvSpPr>
          <p:cNvPr id="236546" name="Rectangle 2"/>
          <p:cNvSpPr>
            <a:spLocks noGrp="1" noChangeArrowheads="1"/>
          </p:cNvSpPr>
          <p:nvPr>
            <p:ph type="title"/>
          </p:nvPr>
        </p:nvSpPr>
        <p:spPr>
          <a:xfrm>
            <a:off x="330200" y="908050"/>
            <a:ext cx="8489950" cy="1300163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defTabSz="412750">
              <a:buSzPct val="42000"/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</a:tabLst>
            </a:pPr>
            <a:r>
              <a:rPr lang="en-GB" sz="3100"/>
              <a:t>Approaches to Classification</a:t>
            </a:r>
          </a:p>
        </p:txBody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0200" y="2708275"/>
            <a:ext cx="8489950" cy="3459163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396875" indent="-298450" defTabSz="412750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</a:tabLst>
            </a:pPr>
            <a:r>
              <a:rPr lang="en-GB" sz="2600"/>
              <a:t>We need some form of automated (rule-based) classification algorithm to allow us to distinguish one surface type from another</a:t>
            </a:r>
          </a:p>
          <a:p>
            <a:pPr marL="793750" lvl="1" indent="-265113" defTabSz="412750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</a:tabLst>
            </a:pPr>
            <a:r>
              <a:rPr lang="en-GB"/>
              <a:t>Supervised Classification </a:t>
            </a:r>
          </a:p>
          <a:p>
            <a:pPr marL="793750" lvl="1" indent="-265113" defTabSz="412750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</a:tabLst>
            </a:pPr>
            <a:r>
              <a:rPr lang="en-GB"/>
              <a:t>Unsupervised Classification </a:t>
            </a:r>
          </a:p>
        </p:txBody>
      </p:sp>
    </p:spTree>
    <p:extLst>
      <p:ext uri="{BB962C8B-B14F-4D97-AF65-F5344CB8AC3E}">
        <p14:creationId xmlns:p14="http://schemas.microsoft.com/office/powerpoint/2010/main" val="3826188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61A467-A198-9F44-953C-34055D53E43C}" type="slidenum">
              <a:rPr lang="en-US" altLang="zh-TW"/>
              <a:pPr/>
              <a:t>23</a:t>
            </a:fld>
            <a:endParaRPr lang="en-US" altLang="zh-TW"/>
          </a:p>
        </p:txBody>
      </p:sp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692150"/>
            <a:ext cx="8489950" cy="6492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defTabSz="412750">
              <a:buSzPct val="42000"/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</a:tabLst>
            </a:pPr>
            <a:r>
              <a:rPr lang="en-GB" sz="3100" dirty="0">
                <a:solidFill>
                  <a:schemeClr val="bg1"/>
                </a:solidFill>
              </a:rPr>
              <a:t>Supervised classification</a:t>
            </a:r>
          </a:p>
        </p:txBody>
      </p:sp>
      <p:sp>
        <p:nvSpPr>
          <p:cNvPr id="2385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5288" y="1412875"/>
            <a:ext cx="7626350" cy="1439863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396875" indent="-298450" defTabSz="412750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</a:tabLst>
            </a:pPr>
            <a:r>
              <a:rPr lang="en-GB" sz="2000" dirty="0">
                <a:solidFill>
                  <a:srgbClr val="FFFFFF"/>
                </a:solidFill>
              </a:rPr>
              <a:t>training stage (significant user input/expertise)</a:t>
            </a:r>
          </a:p>
          <a:p>
            <a:pPr marL="396875" indent="-298450" defTabSz="412750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</a:tabLst>
            </a:pPr>
            <a:r>
              <a:rPr lang="en-GB" sz="2000" dirty="0">
                <a:solidFill>
                  <a:srgbClr val="FFFFFF"/>
                </a:solidFill>
              </a:rPr>
              <a:t>Identify areas of cover types of interest (map, ground survey, spectral characteristics) in bands of an image </a:t>
            </a:r>
          </a:p>
        </p:txBody>
      </p:sp>
      <p:pic>
        <p:nvPicPr>
          <p:cNvPr id="238596" name="Picture 4" descr="class0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7088" y="2492375"/>
            <a:ext cx="6985000" cy="3686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38598" name="Text Box 6"/>
          <p:cNvSpPr txBox="1">
            <a:spLocks noChangeArrowheads="1"/>
          </p:cNvSpPr>
          <p:nvPr/>
        </p:nvSpPr>
        <p:spPr bwMode="auto">
          <a:xfrm>
            <a:off x="1331913" y="6308725"/>
            <a:ext cx="61928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/>
              <a:t>From Lillesand, Kiefer and Chipman (2004) 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30105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2100" dirty="0" smtClean="0">
                <a:solidFill>
                  <a:srgbClr val="FFFFFF"/>
                </a:solidFill>
              </a:rPr>
              <a:t>Spectral Reflectance Curve</a:t>
            </a:r>
            <a:endParaRPr kumimoji="1" lang="zh-TW" altLang="en-US" sz="2100" dirty="0">
              <a:solidFill>
                <a:srgbClr val="FFFFFF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0065"/>
            <a:ext cx="9144000" cy="427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14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>
                <a:solidFill>
                  <a:srgbClr val="FFFFFF"/>
                </a:solidFill>
              </a:rPr>
              <a:t>False </a:t>
            </a:r>
            <a:r>
              <a:rPr kumimoji="1" lang="en-US" altLang="zh-TW" dirty="0" err="1" smtClean="0">
                <a:solidFill>
                  <a:srgbClr val="FFFFFF"/>
                </a:solidFill>
              </a:rPr>
              <a:t>Colour</a:t>
            </a:r>
            <a:r>
              <a:rPr kumimoji="1" lang="en-US" altLang="zh-TW" dirty="0" smtClean="0">
                <a:solidFill>
                  <a:srgbClr val="FFFFFF"/>
                </a:solidFill>
              </a:rPr>
              <a:t> Composite</a:t>
            </a:r>
            <a:endParaRPr kumimoji="1" lang="zh-TW" altLang="en-US" dirty="0">
              <a:solidFill>
                <a:srgbClr val="FFFFFF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8530" b="8530"/>
          <a:stretch>
            <a:fillRect/>
          </a:stretch>
        </p:blipFill>
        <p:spPr/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55" y="2818181"/>
            <a:ext cx="4580467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74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19C15-DBCA-624E-9048-71F854E2DA72}" type="slidenum">
              <a:rPr lang="en-US" altLang="zh-TW"/>
              <a:pPr/>
              <a:t>26</a:t>
            </a:fld>
            <a:endParaRPr lang="en-US" altLang="zh-TW"/>
          </a:p>
        </p:txBody>
      </p:sp>
      <p:sp>
        <p:nvSpPr>
          <p:cNvPr id="240642" name="Rectangle 2"/>
          <p:cNvSpPr>
            <a:spLocks noGrp="1" noChangeArrowheads="1"/>
          </p:cNvSpPr>
          <p:nvPr>
            <p:ph type="body"/>
          </p:nvPr>
        </p:nvSpPr>
        <p:spPr>
          <a:xfrm>
            <a:off x="395288" y="1484313"/>
            <a:ext cx="8489950" cy="3459162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normAutofit fontScale="92500"/>
          </a:bodyPr>
          <a:lstStyle/>
          <a:p>
            <a:pPr marL="396875" indent="-298450" defTabSz="412750">
              <a:spcBef>
                <a:spcPct val="20000"/>
              </a:spcBef>
              <a:buFontTx/>
              <a:buChar char="•"/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</a:tabLst>
            </a:pPr>
            <a:r>
              <a:rPr lang="en-GB" b="0" dirty="0">
                <a:solidFill>
                  <a:srgbClr val="FFFFFF"/>
                </a:solidFill>
              </a:rPr>
              <a:t>areas of interest delineated by user </a:t>
            </a:r>
          </a:p>
          <a:p>
            <a:pPr marL="396875" indent="-298450" defTabSz="412750">
              <a:spcBef>
                <a:spcPct val="20000"/>
              </a:spcBef>
              <a:buFontTx/>
              <a:buChar char="•"/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</a:tabLst>
            </a:pPr>
            <a:r>
              <a:rPr lang="en-GB" b="0" dirty="0">
                <a:solidFill>
                  <a:srgbClr val="FFFFFF"/>
                </a:solidFill>
              </a:rPr>
              <a:t>spectral information on the cover types is gathered for these areas</a:t>
            </a:r>
          </a:p>
          <a:p>
            <a:pPr marL="793750" lvl="1" indent="-265113" defTabSz="412750">
              <a:spcBef>
                <a:spcPct val="20000"/>
              </a:spcBef>
              <a:buFontTx/>
              <a:buChar char="–"/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</a:tabLst>
            </a:pPr>
            <a:r>
              <a:rPr lang="en-GB" sz="2600" b="0" dirty="0">
                <a:solidFill>
                  <a:srgbClr val="FFFFFF"/>
                </a:solidFill>
              </a:rPr>
              <a:t>Training data (subset of whole)</a:t>
            </a:r>
          </a:p>
          <a:p>
            <a:pPr marL="793750" lvl="1" indent="-265113" defTabSz="412750">
              <a:spcBef>
                <a:spcPct val="20000"/>
              </a:spcBef>
              <a:buFontTx/>
              <a:buChar char="–"/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</a:tabLst>
            </a:pPr>
            <a:r>
              <a:rPr lang="en-GB" sz="2600" b="0" dirty="0">
                <a:solidFill>
                  <a:srgbClr val="FFFFFF"/>
                </a:solidFill>
              </a:rPr>
              <a:t>These are “classes” we will place all remaining pixels in according to their DN values</a:t>
            </a:r>
          </a:p>
          <a:p>
            <a:pPr marL="396875" indent="-298450" defTabSz="412750">
              <a:spcBef>
                <a:spcPct val="20000"/>
              </a:spcBef>
              <a:buFontTx/>
              <a:buChar char="•"/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</a:tabLst>
            </a:pPr>
            <a:r>
              <a:rPr lang="en-GB" b="0" dirty="0">
                <a:solidFill>
                  <a:srgbClr val="FFFFFF"/>
                </a:solidFill>
              </a:rPr>
              <a:t>Can plot in feature space – do we see clusters?</a:t>
            </a:r>
          </a:p>
        </p:txBody>
      </p:sp>
      <p:sp>
        <p:nvSpPr>
          <p:cNvPr id="240643" name="Rectangle 3"/>
          <p:cNvSpPr>
            <a:spLocks noChangeArrowheads="1"/>
          </p:cNvSpPr>
          <p:nvPr/>
        </p:nvSpPr>
        <p:spPr bwMode="auto">
          <a:xfrm>
            <a:off x="323850" y="692150"/>
            <a:ext cx="8489950" cy="64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412750">
              <a:buSzPct val="42000"/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</a:tabLst>
            </a:pPr>
            <a:r>
              <a:rPr lang="en-GB" sz="3100" b="1" dirty="0">
                <a:solidFill>
                  <a:srgbClr val="FFFFFF"/>
                </a:solidFill>
              </a:rPr>
              <a:t>Supervised classification: training stage</a:t>
            </a:r>
          </a:p>
        </p:txBody>
      </p:sp>
    </p:spTree>
    <p:extLst>
      <p:ext uri="{BB962C8B-B14F-4D97-AF65-F5344CB8AC3E}">
        <p14:creationId xmlns:p14="http://schemas.microsoft.com/office/powerpoint/2010/main" val="3169964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EB9C91-7248-4B43-8CA0-75FBD0BC2667}" type="slidenum">
              <a:rPr lang="en-US" altLang="zh-TW"/>
              <a:pPr/>
              <a:t>27</a:t>
            </a:fld>
            <a:endParaRPr lang="en-US" altLang="zh-TW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330200" y="908050"/>
            <a:ext cx="8489950" cy="4333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defTabSz="412750">
              <a:buSzPct val="56000"/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</a:tabLst>
            </a:pPr>
            <a:r>
              <a:rPr lang="en-GB" sz="2800"/>
              <a:t>Supervised classification: classification stage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557338"/>
            <a:ext cx="8964612" cy="3459162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396875" indent="-298450" defTabSz="412750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</a:tabLst>
            </a:pPr>
            <a:r>
              <a:rPr lang="en-GB" sz="2600"/>
              <a:t>Need rule(s) to decide into which class we put given pixel</a:t>
            </a:r>
          </a:p>
          <a:p>
            <a:pPr marL="396875" indent="-298450" defTabSz="412750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</a:tabLst>
            </a:pPr>
            <a:r>
              <a:rPr lang="en-GB" sz="2600"/>
              <a:t>e.g. Minimum distance to means (MDM)</a:t>
            </a:r>
          </a:p>
          <a:p>
            <a:pPr marL="793750" lvl="1" indent="-265113" defTabSz="412750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</a:tabLst>
            </a:pPr>
            <a:r>
              <a:rPr lang="en-GB"/>
              <a:t>for each land cover class, calculate the mean vector in feature space (i.e. the mean value in each waveband) </a:t>
            </a:r>
          </a:p>
          <a:p>
            <a:pPr marL="793750" lvl="1" indent="-265113" defTabSz="412750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</a:tabLst>
            </a:pPr>
            <a:r>
              <a:rPr lang="en-GB"/>
              <a:t>Put every pixel into nearest class/cluster</a:t>
            </a:r>
          </a:p>
          <a:p>
            <a:pPr marL="793750" lvl="1" indent="-265113" defTabSz="412750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</a:tabLst>
            </a:pPr>
            <a:r>
              <a:rPr lang="en-GB"/>
              <a:t>define a limit beyond which a pixel remains unclassified </a:t>
            </a:r>
          </a:p>
          <a:p>
            <a:pPr marL="396875" indent="-298450" defTabSz="412750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</a:tabLst>
            </a:pPr>
            <a:r>
              <a:rPr lang="en-GB" sz="2600"/>
              <a:t>a simple and fast technique but has major limitations…</a:t>
            </a:r>
          </a:p>
        </p:txBody>
      </p:sp>
    </p:spTree>
    <p:extLst>
      <p:ext uri="{BB962C8B-B14F-4D97-AF65-F5344CB8AC3E}">
        <p14:creationId xmlns:p14="http://schemas.microsoft.com/office/powerpoint/2010/main" val="2490193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0D405-D309-A143-8253-D12D853B0B01}" type="slidenum">
              <a:rPr lang="en-US" altLang="zh-TW"/>
              <a:pPr/>
              <a:t>28</a:t>
            </a:fld>
            <a:endParaRPr lang="en-US" altLang="zh-TW"/>
          </a:p>
        </p:txBody>
      </p:sp>
      <p:sp>
        <p:nvSpPr>
          <p:cNvPr id="269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>
                <a:solidFill>
                  <a:srgbClr val="FFFFFF"/>
                </a:solidFill>
              </a:rPr>
              <a:t>Supervised classification</a:t>
            </a:r>
          </a:p>
        </p:txBody>
      </p:sp>
      <p:sp>
        <p:nvSpPr>
          <p:cNvPr id="269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79425" y="1862138"/>
            <a:ext cx="4114800" cy="3036887"/>
          </a:xfrm>
        </p:spPr>
        <p:txBody>
          <a:bodyPr/>
          <a:lstStyle/>
          <a:p>
            <a:r>
              <a:rPr lang="en-GB" sz="2000" dirty="0">
                <a:solidFill>
                  <a:srgbClr val="FFFFFF"/>
                </a:solidFill>
              </a:rPr>
              <a:t>Feature space clusters</a:t>
            </a:r>
          </a:p>
          <a:p>
            <a:r>
              <a:rPr lang="en-GB" sz="2000" dirty="0">
                <a:solidFill>
                  <a:srgbClr val="FFFFFF"/>
                </a:solidFill>
              </a:rPr>
              <a:t>E.g. 2 channels of information</a:t>
            </a:r>
          </a:p>
          <a:p>
            <a:r>
              <a:rPr lang="en-GB" sz="2000" dirty="0">
                <a:solidFill>
                  <a:srgbClr val="FFFFFF"/>
                </a:solidFill>
              </a:rPr>
              <a:t>Are all clusters separate?</a:t>
            </a:r>
          </a:p>
          <a:p>
            <a:endParaRPr lang="en-GB" sz="2000" dirty="0">
              <a:solidFill>
                <a:srgbClr val="FFFFFF"/>
              </a:solidFill>
            </a:endParaRPr>
          </a:p>
        </p:txBody>
      </p:sp>
      <p:pic>
        <p:nvPicPr>
          <p:cNvPr id="269316" name="Picture 4" descr="class1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84663" y="1700213"/>
            <a:ext cx="4367212" cy="46720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69317" name="Oval 5"/>
          <p:cNvSpPr>
            <a:spLocks noChangeArrowheads="1"/>
          </p:cNvSpPr>
          <p:nvPr/>
        </p:nvSpPr>
        <p:spPr bwMode="auto">
          <a:xfrm>
            <a:off x="7092950" y="2276475"/>
            <a:ext cx="446088" cy="446088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69318" name="Oval 6"/>
          <p:cNvSpPr>
            <a:spLocks noChangeArrowheads="1"/>
          </p:cNvSpPr>
          <p:nvPr/>
        </p:nvSpPr>
        <p:spPr bwMode="auto">
          <a:xfrm>
            <a:off x="7235825" y="4365625"/>
            <a:ext cx="446088" cy="446088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2428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7CED2-FE78-4143-9780-DF085FA9F33F}" type="slidenum">
              <a:rPr lang="en-US" altLang="zh-TW"/>
              <a:pPr/>
              <a:t>29</a:t>
            </a:fld>
            <a:endParaRPr lang="en-US" altLang="zh-TW"/>
          </a:p>
        </p:txBody>
      </p:sp>
      <p:sp>
        <p:nvSpPr>
          <p:cNvPr id="270338" name="Rectangle 2"/>
          <p:cNvSpPr>
            <a:spLocks noGrp="1" noChangeArrowheads="1"/>
          </p:cNvSpPr>
          <p:nvPr>
            <p:ph type="title"/>
          </p:nvPr>
        </p:nvSpPr>
        <p:spPr>
          <a:xfrm>
            <a:off x="330200" y="908050"/>
            <a:ext cx="8489950" cy="649288"/>
          </a:xfrm>
        </p:spPr>
        <p:txBody>
          <a:bodyPr>
            <a:normAutofit fontScale="90000"/>
          </a:bodyPr>
          <a:lstStyle/>
          <a:p>
            <a:r>
              <a:rPr lang="en-US" altLang="zh-TW" b="0"/>
              <a:t>Supervised classification: MDM</a:t>
            </a:r>
          </a:p>
        </p:txBody>
      </p:sp>
      <p:sp>
        <p:nvSpPr>
          <p:cNvPr id="2703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79425" y="1862138"/>
            <a:ext cx="4114800" cy="3036887"/>
          </a:xfrm>
        </p:spPr>
        <p:txBody>
          <a:bodyPr/>
          <a:lstStyle/>
          <a:p>
            <a:r>
              <a:rPr lang="en-GB" sz="2000"/>
              <a:t>Find closest cluster mean for each pixel</a:t>
            </a:r>
          </a:p>
          <a:p>
            <a:r>
              <a:rPr lang="en-GB" sz="2000"/>
              <a:t>Simple and quick BUT what about points 1, 2?</a:t>
            </a:r>
          </a:p>
          <a:p>
            <a:r>
              <a:rPr lang="en-GB" sz="2000"/>
              <a:t>i.e. MDM insensitive to variance of clusters</a:t>
            </a:r>
          </a:p>
          <a:p>
            <a:r>
              <a:rPr lang="en-GB" sz="2000"/>
              <a:t>Can we improve?</a:t>
            </a:r>
          </a:p>
          <a:p>
            <a:pPr lvl="1"/>
            <a:endParaRPr lang="en-GB" sz="1800"/>
          </a:p>
        </p:txBody>
      </p:sp>
      <p:pic>
        <p:nvPicPr>
          <p:cNvPr id="270340" name="Picture 4" descr="class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02138" y="1784350"/>
            <a:ext cx="4381500" cy="46688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3115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kumimoji="1" lang="en-US" altLang="zh-TW" dirty="0" smtClean="0"/>
              <a:t>Data type	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Vector or shape files</a:t>
            </a:r>
          </a:p>
          <a:p>
            <a:pPr lvl="1"/>
            <a:r>
              <a:rPr kumimoji="1" lang="en-US" altLang="zh-TW" dirty="0" smtClean="0"/>
              <a:t>Point</a:t>
            </a:r>
          </a:p>
          <a:p>
            <a:pPr lvl="1"/>
            <a:r>
              <a:rPr kumimoji="1" lang="en-US" altLang="zh-TW" dirty="0" smtClean="0"/>
              <a:t>Line or segment</a:t>
            </a:r>
          </a:p>
          <a:p>
            <a:pPr lvl="1"/>
            <a:r>
              <a:rPr kumimoji="1" lang="en-US" altLang="zh-TW" dirty="0" smtClean="0"/>
              <a:t>Polygons</a:t>
            </a:r>
          </a:p>
          <a:p>
            <a:r>
              <a:rPr kumimoji="1" lang="en-US" altLang="zh-TW" dirty="0" smtClean="0"/>
              <a:t>Raster Data</a:t>
            </a:r>
          </a:p>
          <a:p>
            <a:pPr lvl="1"/>
            <a:r>
              <a:rPr kumimoji="1" lang="en-US" altLang="zh-TW" dirty="0" err="1" smtClean="0"/>
              <a:t>Pixcel</a:t>
            </a:r>
            <a:r>
              <a:rPr kumimoji="1" lang="en-US" altLang="zh-TW" dirty="0" smtClean="0"/>
              <a:t> based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308983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65550-DA06-724F-97BC-5A626D25658D}" type="slidenum">
              <a:rPr lang="en-US" altLang="zh-TW"/>
              <a:pPr/>
              <a:t>30</a:t>
            </a:fld>
            <a:endParaRPr lang="en-US" altLang="zh-TW"/>
          </a:p>
        </p:txBody>
      </p:sp>
      <p:sp>
        <p:nvSpPr>
          <p:cNvPr id="244738" name="Rectangle 2"/>
          <p:cNvSpPr>
            <a:spLocks noGrp="1" noChangeArrowheads="1"/>
          </p:cNvSpPr>
          <p:nvPr>
            <p:ph type="body"/>
          </p:nvPr>
        </p:nvSpPr>
        <p:spPr>
          <a:xfrm>
            <a:off x="323850" y="1700213"/>
            <a:ext cx="8496300" cy="4408487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396875" indent="-298450" defTabSz="412750">
              <a:lnSpc>
                <a:spcPct val="80000"/>
              </a:lnSpc>
              <a:spcBef>
                <a:spcPct val="20000"/>
              </a:spcBef>
              <a:buFontTx/>
              <a:buChar char="•"/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</a:tabLst>
            </a:pPr>
            <a:r>
              <a:rPr lang="en-GB" sz="2400" b="0" dirty="0">
                <a:solidFill>
                  <a:srgbClr val="FFFFFF"/>
                </a:solidFill>
              </a:rPr>
              <a:t>Assign boundaries around the spread of a class in feature space i.e. take account of variance </a:t>
            </a:r>
          </a:p>
          <a:p>
            <a:pPr marL="396875" indent="-298450" defTabSz="412750">
              <a:lnSpc>
                <a:spcPct val="80000"/>
              </a:lnSpc>
              <a:spcBef>
                <a:spcPct val="20000"/>
              </a:spcBef>
              <a:buFontTx/>
              <a:buChar char="•"/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</a:tabLst>
            </a:pPr>
            <a:r>
              <a:rPr lang="en-GB" sz="2400" b="0" dirty="0">
                <a:solidFill>
                  <a:srgbClr val="FFFFFF"/>
                </a:solidFill>
              </a:rPr>
              <a:t>typically use minimum/maximum of DN in a particular class to define limits, giving a rectangle in 2D, box in 3D (if we have &gt; 2 bands) etc. </a:t>
            </a:r>
          </a:p>
          <a:p>
            <a:pPr marL="396875" indent="-298450" defTabSz="412750">
              <a:lnSpc>
                <a:spcPct val="80000"/>
              </a:lnSpc>
              <a:spcBef>
                <a:spcPct val="20000"/>
              </a:spcBef>
              <a:buFontTx/>
              <a:buChar char="•"/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</a:tabLst>
            </a:pPr>
            <a:r>
              <a:rPr lang="en-GB" sz="2400" b="0" dirty="0">
                <a:solidFill>
                  <a:srgbClr val="FFFFFF"/>
                </a:solidFill>
              </a:rPr>
              <a:t>pixels outside of these regions are unclassified (which is good or bad, depending on what you want!!) </a:t>
            </a:r>
          </a:p>
          <a:p>
            <a:pPr marL="396875" indent="-298450" defTabSz="412750">
              <a:lnSpc>
                <a:spcPct val="80000"/>
              </a:lnSpc>
              <a:spcBef>
                <a:spcPct val="20000"/>
              </a:spcBef>
              <a:buFontTx/>
              <a:buChar char="•"/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</a:tabLst>
            </a:pPr>
            <a:r>
              <a:rPr lang="en-GB" sz="2400" b="0" dirty="0">
                <a:solidFill>
                  <a:srgbClr val="FFFFFF"/>
                </a:solidFill>
              </a:rPr>
              <a:t>problems if class regions overlap or if high covariance between different bands (rectangular box shape inappropriate) </a:t>
            </a:r>
          </a:p>
          <a:p>
            <a:pPr marL="793750" lvl="1" indent="-265113" defTabSz="412750">
              <a:lnSpc>
                <a:spcPct val="80000"/>
              </a:lnSpc>
              <a:spcBef>
                <a:spcPct val="20000"/>
              </a:spcBef>
              <a:buFontTx/>
              <a:buChar char="–"/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</a:tabLst>
            </a:pPr>
            <a:r>
              <a:rPr lang="en-GB" sz="1900" b="0" dirty="0">
                <a:solidFill>
                  <a:srgbClr val="FFFFFF"/>
                </a:solidFill>
              </a:rPr>
              <a:t>can modify algorithm by using stepped boundaries with a series of rectangles to partially overcome such problems </a:t>
            </a:r>
          </a:p>
          <a:p>
            <a:pPr marL="396875" indent="-298450" defTabSz="412750">
              <a:lnSpc>
                <a:spcPct val="80000"/>
              </a:lnSpc>
              <a:spcBef>
                <a:spcPct val="20000"/>
              </a:spcBef>
              <a:buFontTx/>
              <a:buChar char="•"/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</a:tabLst>
            </a:pPr>
            <a:r>
              <a:rPr lang="en-GB" sz="2400" b="0" dirty="0">
                <a:solidFill>
                  <a:srgbClr val="FFFFFF"/>
                </a:solidFill>
              </a:rPr>
              <a:t>simple and fast technique </a:t>
            </a:r>
          </a:p>
          <a:p>
            <a:pPr marL="396875" indent="-298450" defTabSz="412750">
              <a:lnSpc>
                <a:spcPct val="80000"/>
              </a:lnSpc>
              <a:spcBef>
                <a:spcPct val="20000"/>
              </a:spcBef>
              <a:buFontTx/>
              <a:buChar char="•"/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</a:tabLst>
            </a:pPr>
            <a:r>
              <a:rPr lang="en-GB" sz="2400" b="0" dirty="0">
                <a:solidFill>
                  <a:srgbClr val="FFFFFF"/>
                </a:solidFill>
              </a:rPr>
              <a:t>takes some account of variations in the variance of each class</a:t>
            </a:r>
            <a:r>
              <a:rPr lang="en-GB" b="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244739" name="Rectangle 3"/>
          <p:cNvSpPr>
            <a:spLocks noChangeArrowheads="1"/>
          </p:cNvSpPr>
          <p:nvPr/>
        </p:nvSpPr>
        <p:spPr bwMode="auto">
          <a:xfrm>
            <a:off x="330200" y="908050"/>
            <a:ext cx="8489950" cy="64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TW" sz="3000" dirty="0">
                <a:solidFill>
                  <a:srgbClr val="FFFFFF"/>
                </a:solidFill>
              </a:rPr>
              <a:t>Supervised classification: parallelepiped (</a:t>
            </a:r>
            <a:r>
              <a:rPr lang="zh-TW" altLang="en-US" sz="3000" dirty="0">
                <a:solidFill>
                  <a:srgbClr val="FFFFFF"/>
                </a:solidFill>
                <a:latin typeface="Arial"/>
              </a:rPr>
              <a:t>‘</a:t>
            </a:r>
            <a:r>
              <a:rPr lang="en-US" altLang="zh-TW" sz="3000" dirty="0">
                <a:solidFill>
                  <a:srgbClr val="FFFFFF"/>
                </a:solidFill>
              </a:rPr>
              <a:t>box</a:t>
            </a:r>
            <a:r>
              <a:rPr lang="zh-TW" altLang="en-US" sz="3000" dirty="0">
                <a:solidFill>
                  <a:srgbClr val="FFFFFF"/>
                </a:solidFill>
                <a:latin typeface="Arial"/>
              </a:rPr>
              <a:t>’</a:t>
            </a:r>
            <a:r>
              <a:rPr lang="en-US" altLang="zh-TW" sz="3000" dirty="0">
                <a:solidFill>
                  <a:srgbClr val="FFFF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189090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43952-0692-3342-8E23-490472A82CD5}" type="slidenum">
              <a:rPr lang="en-US" altLang="zh-TW"/>
              <a:pPr/>
              <a:t>31</a:t>
            </a:fld>
            <a:endParaRPr lang="en-US" altLang="zh-TW"/>
          </a:p>
        </p:txBody>
      </p:sp>
      <p:sp>
        <p:nvSpPr>
          <p:cNvPr id="273411" name="Rectangle 3"/>
          <p:cNvSpPr>
            <a:spLocks noChangeArrowheads="1"/>
          </p:cNvSpPr>
          <p:nvPr/>
        </p:nvSpPr>
        <p:spPr bwMode="auto">
          <a:xfrm>
            <a:off x="330200" y="908050"/>
            <a:ext cx="8489950" cy="64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TW" sz="3000">
                <a:solidFill>
                  <a:schemeClr val="tx2"/>
                </a:solidFill>
              </a:rPr>
              <a:t>Supervised classification: parallelepiped (</a:t>
            </a:r>
            <a:r>
              <a:rPr lang="zh-TW" altLang="en-US" sz="3000">
                <a:solidFill>
                  <a:schemeClr val="tx2"/>
                </a:solidFill>
                <a:latin typeface="Arial"/>
              </a:rPr>
              <a:t>‘</a:t>
            </a:r>
            <a:r>
              <a:rPr lang="en-US" altLang="zh-TW" sz="3000">
                <a:solidFill>
                  <a:schemeClr val="tx2"/>
                </a:solidFill>
              </a:rPr>
              <a:t>box</a:t>
            </a:r>
            <a:r>
              <a:rPr lang="zh-TW" altLang="en-US" sz="3000">
                <a:solidFill>
                  <a:schemeClr val="tx2"/>
                </a:solidFill>
                <a:latin typeface="Arial"/>
              </a:rPr>
              <a:t>’</a:t>
            </a:r>
            <a:r>
              <a:rPr lang="en-US" altLang="zh-TW" sz="3000">
                <a:solidFill>
                  <a:schemeClr val="tx2"/>
                </a:solidFill>
              </a:rPr>
              <a:t>)</a:t>
            </a:r>
          </a:p>
        </p:txBody>
      </p:sp>
      <p:pic>
        <p:nvPicPr>
          <p:cNvPr id="273413" name="Picture 5" descr="class5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825" y="1557338"/>
            <a:ext cx="4044950" cy="41767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73415" name="Picture 7" descr="class4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35500" y="1341438"/>
            <a:ext cx="4289425" cy="4464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73418" name="Text Box 10"/>
          <p:cNvSpPr txBox="1">
            <a:spLocks noChangeArrowheads="1"/>
          </p:cNvSpPr>
          <p:nvPr/>
        </p:nvSpPr>
        <p:spPr bwMode="auto">
          <a:xfrm>
            <a:off x="250825" y="5876925"/>
            <a:ext cx="3960813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/>
              <a:t>Simple boxes defined by min/max limits of each training class. But overlaps……..? </a:t>
            </a:r>
            <a:endParaRPr lang="en-US" altLang="zh-TW"/>
          </a:p>
        </p:txBody>
      </p:sp>
      <p:sp>
        <p:nvSpPr>
          <p:cNvPr id="273419" name="Text Box 11"/>
          <p:cNvSpPr txBox="1">
            <a:spLocks noChangeArrowheads="1"/>
          </p:cNvSpPr>
          <p:nvPr/>
        </p:nvSpPr>
        <p:spPr bwMode="auto">
          <a:xfrm>
            <a:off x="4932363" y="6021388"/>
            <a:ext cx="39608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/>
              <a:t>…so use stepped boxes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50438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0055D-6522-1641-BBA9-133388A513FC}" type="slidenum">
              <a:rPr lang="en-US" altLang="zh-TW"/>
              <a:pPr/>
              <a:t>32</a:t>
            </a:fld>
            <a:endParaRPr lang="en-US" altLang="zh-TW"/>
          </a:p>
        </p:txBody>
      </p:sp>
      <p:sp>
        <p:nvSpPr>
          <p:cNvPr id="246786" name="Rectangle 2"/>
          <p:cNvSpPr>
            <a:spLocks noGrp="1" noChangeArrowheads="1"/>
          </p:cNvSpPr>
          <p:nvPr>
            <p:ph type="body"/>
          </p:nvPr>
        </p:nvSpPr>
        <p:spPr>
          <a:xfrm>
            <a:off x="611188" y="1628775"/>
            <a:ext cx="7594600" cy="4114800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396875" indent="-298450" defTabSz="412750">
              <a:spcBef>
                <a:spcPct val="20000"/>
              </a:spcBef>
              <a:buFontTx/>
              <a:buChar char="•"/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</a:tabLst>
            </a:pPr>
            <a:r>
              <a:rPr lang="en-GB" sz="2600" b="0" dirty="0">
                <a:solidFill>
                  <a:srgbClr val="FFFFFF"/>
                </a:solidFill>
              </a:rPr>
              <a:t>assumes data in a class are (</a:t>
            </a:r>
            <a:r>
              <a:rPr lang="en-GB" sz="2600" b="0" dirty="0" err="1">
                <a:solidFill>
                  <a:srgbClr val="FFFFFF"/>
                </a:solidFill>
              </a:rPr>
              <a:t>unimodal</a:t>
            </a:r>
            <a:r>
              <a:rPr lang="en-GB" sz="2600" b="0" dirty="0">
                <a:solidFill>
                  <a:srgbClr val="FFFFFF"/>
                </a:solidFill>
              </a:rPr>
              <a:t>) Gaussian (normal) distributed</a:t>
            </a:r>
          </a:p>
          <a:p>
            <a:pPr marL="793750" lvl="1" indent="-265113" defTabSz="412750">
              <a:spcBef>
                <a:spcPct val="20000"/>
              </a:spcBef>
              <a:buFontTx/>
              <a:buChar char="–"/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</a:tabLst>
            </a:pPr>
            <a:r>
              <a:rPr lang="en-GB" sz="2400" b="0" dirty="0">
                <a:solidFill>
                  <a:srgbClr val="FFFFFF"/>
                </a:solidFill>
              </a:rPr>
              <a:t>class then defined through a mean vector and covariance matrix </a:t>
            </a:r>
          </a:p>
          <a:p>
            <a:pPr marL="793750" lvl="1" indent="-265113" defTabSz="412750">
              <a:spcBef>
                <a:spcPct val="20000"/>
              </a:spcBef>
              <a:buFontTx/>
              <a:buChar char="–"/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</a:tabLst>
            </a:pPr>
            <a:r>
              <a:rPr lang="en-GB" sz="2400" b="0" dirty="0">
                <a:solidFill>
                  <a:srgbClr val="FFFFFF"/>
                </a:solidFill>
              </a:rPr>
              <a:t>calculate the probability of a pixel belonging to any class using probability density functions defined from this information </a:t>
            </a:r>
          </a:p>
          <a:p>
            <a:pPr marL="793750" lvl="1" indent="-265113" defTabSz="412750">
              <a:spcBef>
                <a:spcPct val="20000"/>
              </a:spcBef>
              <a:buFontTx/>
              <a:buChar char="–"/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</a:tabLst>
            </a:pPr>
            <a:r>
              <a:rPr lang="en-GB" sz="2400" b="0" dirty="0">
                <a:solidFill>
                  <a:srgbClr val="FFFFFF"/>
                </a:solidFill>
              </a:rPr>
              <a:t>we can represent this as </a:t>
            </a:r>
            <a:r>
              <a:rPr lang="en-GB" sz="2400" b="0" dirty="0" err="1">
                <a:solidFill>
                  <a:srgbClr val="FFFFFF"/>
                </a:solidFill>
              </a:rPr>
              <a:t>equiprobability</a:t>
            </a:r>
            <a:r>
              <a:rPr lang="en-GB" sz="2400" b="0" dirty="0">
                <a:solidFill>
                  <a:srgbClr val="FFFFFF"/>
                </a:solidFill>
              </a:rPr>
              <a:t> contours  &amp; assign a pixel to the class for which it has the highest probability of belonging to </a:t>
            </a:r>
          </a:p>
        </p:txBody>
      </p:sp>
      <p:sp>
        <p:nvSpPr>
          <p:cNvPr id="246787" name="Rectangle 3"/>
          <p:cNvSpPr>
            <a:spLocks noChangeArrowheads="1"/>
          </p:cNvSpPr>
          <p:nvPr/>
        </p:nvSpPr>
        <p:spPr bwMode="auto">
          <a:xfrm>
            <a:off x="330200" y="908050"/>
            <a:ext cx="881380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TW" sz="2600" dirty="0">
                <a:solidFill>
                  <a:srgbClr val="FFFFFF"/>
                </a:solidFill>
              </a:rPr>
              <a:t>Supervised classification: Gaussian maximum likelihood</a:t>
            </a:r>
          </a:p>
        </p:txBody>
      </p:sp>
    </p:spTree>
    <p:extLst>
      <p:ext uri="{BB962C8B-B14F-4D97-AF65-F5344CB8AC3E}">
        <p14:creationId xmlns:p14="http://schemas.microsoft.com/office/powerpoint/2010/main" val="3429842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85DA79-8869-0A4B-8A6A-D0844C221953}" type="slidenum">
              <a:rPr lang="en-US" altLang="zh-TW"/>
              <a:pPr/>
              <a:t>33</a:t>
            </a:fld>
            <a:endParaRPr lang="en-US" altLang="zh-TW"/>
          </a:p>
        </p:txBody>
      </p:sp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>
          <a:xfrm>
            <a:off x="330200" y="908050"/>
            <a:ext cx="8813800" cy="720725"/>
          </a:xfrm>
        </p:spPr>
        <p:txBody>
          <a:bodyPr>
            <a:normAutofit fontScale="90000"/>
          </a:bodyPr>
          <a:lstStyle/>
          <a:p>
            <a:r>
              <a:rPr lang="en-US" altLang="zh-TW" sz="2600" b="0" dirty="0">
                <a:solidFill>
                  <a:srgbClr val="FFFFFF"/>
                </a:solidFill>
              </a:rPr>
              <a:t>Supervised classification: Gaussian maximum likelihood</a:t>
            </a:r>
            <a:br>
              <a:rPr lang="en-US" altLang="zh-TW" sz="2600" b="0" dirty="0">
                <a:solidFill>
                  <a:srgbClr val="FFFFFF"/>
                </a:solidFill>
              </a:rPr>
            </a:br>
            <a:endParaRPr lang="en-US" altLang="zh-TW" sz="2600" b="0" dirty="0">
              <a:solidFill>
                <a:srgbClr val="FFFFFF"/>
              </a:solidFill>
            </a:endParaRPr>
          </a:p>
        </p:txBody>
      </p:sp>
      <p:sp>
        <p:nvSpPr>
          <p:cNvPr id="2816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1628775"/>
            <a:ext cx="4114800" cy="4125913"/>
          </a:xfrm>
        </p:spPr>
        <p:txBody>
          <a:bodyPr/>
          <a:lstStyle/>
          <a:p>
            <a:r>
              <a:rPr lang="en-GB" sz="2000" dirty="0">
                <a:solidFill>
                  <a:srgbClr val="FFFFFF"/>
                </a:solidFill>
              </a:rPr>
              <a:t>Now pixel 1 correctly assigned to corn class</a:t>
            </a:r>
          </a:p>
          <a:p>
            <a:r>
              <a:rPr lang="en-GB" sz="2000" dirty="0">
                <a:solidFill>
                  <a:srgbClr val="FFFFFF"/>
                </a:solidFill>
              </a:rPr>
              <a:t>Much more sophisticated BUT is computationally expensive compared to distance methods </a:t>
            </a:r>
          </a:p>
        </p:txBody>
      </p:sp>
      <p:pic>
        <p:nvPicPr>
          <p:cNvPr id="281604" name="Picture 4" descr="class6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27538" y="1628775"/>
            <a:ext cx="4448175" cy="47529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28495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CF47B-E240-B643-8DA0-6742607F086D}" type="slidenum">
              <a:rPr lang="en-US" altLang="zh-TW"/>
              <a:pPr/>
              <a:t>34</a:t>
            </a:fld>
            <a:endParaRPr lang="en-US" altLang="zh-TW"/>
          </a:p>
        </p:txBody>
      </p:sp>
      <p:sp>
        <p:nvSpPr>
          <p:cNvPr id="257026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549275"/>
            <a:ext cx="8489950" cy="865188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defTabSz="412750">
              <a:buSzPct val="42000"/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</a:tabLst>
            </a:pPr>
            <a:r>
              <a:rPr lang="en-GB" sz="3100"/>
              <a:t>Unsupervised Classification (clustering)</a:t>
            </a:r>
          </a:p>
        </p:txBody>
      </p:sp>
      <p:sp>
        <p:nvSpPr>
          <p:cNvPr id="257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341438"/>
            <a:ext cx="8820150" cy="5040312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396875" indent="-298450" defTabSz="412750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</a:tabLst>
            </a:pPr>
            <a:r>
              <a:rPr lang="en-GB" sz="2600"/>
              <a:t>Little input from user required (few assumptions)</a:t>
            </a:r>
          </a:p>
          <a:p>
            <a:pPr marL="793750" lvl="1" indent="-265113" defTabSz="412750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</a:tabLst>
            </a:pPr>
            <a:r>
              <a:rPr lang="en-GB" sz="2200"/>
              <a:t>BUT means results hard to interpret (may not represent classes we recognise)</a:t>
            </a:r>
          </a:p>
          <a:p>
            <a:pPr marL="396875" indent="-298450" defTabSz="412750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</a:tabLst>
            </a:pPr>
            <a:r>
              <a:rPr lang="en-GB" sz="2600"/>
              <a:t>cluster pixels in feature space based on some measure of their proximity </a:t>
            </a:r>
            <a:endParaRPr lang="en-GB"/>
          </a:p>
          <a:p>
            <a:pPr marL="396875" indent="-298450" defTabSz="412750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</a:tabLst>
            </a:pPr>
            <a:r>
              <a:rPr lang="en-GB" sz="2600"/>
              <a:t>interpretation of results / assigned classes </a:t>
            </a:r>
          </a:p>
          <a:p>
            <a:pPr marL="793750" lvl="1" indent="-265113" defTabSz="412750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</a:tabLst>
            </a:pPr>
            <a:r>
              <a:rPr lang="en-GB" sz="1800"/>
              <a:t>can be useful, e.g. in picking up variations within what would otherwise be distinguished as a single class e.g. stressed/unstressed crop in a single field) </a:t>
            </a:r>
            <a:endParaRPr lang="en-GB"/>
          </a:p>
          <a:p>
            <a:pPr marL="793750" lvl="1" indent="-265113" defTabSz="412750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</a:tabLst>
            </a:pPr>
            <a:r>
              <a:rPr lang="en-GB" sz="1800"/>
              <a:t>clusters can be of little intrinsic value in themselves</a:t>
            </a:r>
          </a:p>
          <a:p>
            <a:pPr marL="1189038" lvl="2" indent="-198438" defTabSz="412750">
              <a:tabLst>
                <a:tab pos="665163" algn="l"/>
                <a:tab pos="1328738" algn="l"/>
                <a:tab pos="1993900" algn="l"/>
                <a:tab pos="2659063" algn="l"/>
                <a:tab pos="3324225" algn="l"/>
                <a:tab pos="3987800" algn="l"/>
                <a:tab pos="4652963" algn="l"/>
                <a:tab pos="5318125" algn="l"/>
              </a:tabLst>
            </a:pPr>
            <a:r>
              <a:rPr lang="en-GB" sz="1600"/>
              <a:t>e.g. sunlit trees, shaded trees is perhaps not a useful discrimination if one simply wants to classify 'trees', and so clusters may have to be combined </a:t>
            </a:r>
          </a:p>
        </p:txBody>
      </p:sp>
    </p:spTree>
    <p:extLst>
      <p:ext uri="{BB962C8B-B14F-4D97-AF65-F5344CB8AC3E}">
        <p14:creationId xmlns:p14="http://schemas.microsoft.com/office/powerpoint/2010/main" val="2170636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 smtClean="0"/>
              <a:t>Raster Data	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 smtClean="0"/>
          </a:p>
          <a:p>
            <a:r>
              <a:rPr kumimoji="1" lang="en-US" altLang="zh-TW" dirty="0" smtClean="0"/>
              <a:t>Spatial Resolution</a:t>
            </a:r>
          </a:p>
          <a:p>
            <a:r>
              <a:rPr kumimoji="1" lang="en-US" altLang="zh-TW" dirty="0" smtClean="0"/>
              <a:t>Spectral Resolution</a:t>
            </a:r>
          </a:p>
          <a:p>
            <a:r>
              <a:rPr kumimoji="1" lang="en-US" altLang="zh-TW" dirty="0" smtClean="0"/>
              <a:t>Temporal </a:t>
            </a:r>
            <a:r>
              <a:rPr kumimoji="1" lang="en-US" altLang="zh-TW" dirty="0" err="1" smtClean="0"/>
              <a:t>Resoultion</a:t>
            </a:r>
            <a:endParaRPr kumimoji="1" lang="en-US" altLang="zh-TW" dirty="0" smtClean="0"/>
          </a:p>
          <a:p>
            <a:r>
              <a:rPr kumimoji="1" lang="en-US" altLang="zh-TW" dirty="0" smtClean="0"/>
              <a:t>Jpeg, </a:t>
            </a:r>
            <a:r>
              <a:rPr kumimoji="1" lang="en-US" altLang="zh-TW" dirty="0" err="1" smtClean="0"/>
              <a:t>Geotiff</a:t>
            </a:r>
            <a:r>
              <a:rPr kumimoji="1" lang="en-US" altLang="zh-TW" dirty="0" smtClean="0"/>
              <a:t>, </a:t>
            </a:r>
            <a:r>
              <a:rPr kumimoji="1" lang="en-US" altLang="zh-TW" dirty="0" err="1" smtClean="0"/>
              <a:t>etc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2248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8389625" y="6483100"/>
            <a:ext cx="754375" cy="374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" name="タイトル 1"/>
          <p:cNvSpPr>
            <a:spLocks noGrp="1"/>
          </p:cNvSpPr>
          <p:nvPr>
            <p:ph type="ctrTitle"/>
          </p:nvPr>
        </p:nvSpPr>
        <p:spPr>
          <a:xfrm>
            <a:off x="611560" y="1138424"/>
            <a:ext cx="7772400" cy="1714511"/>
          </a:xfrm>
        </p:spPr>
        <p:txBody>
          <a:bodyPr>
            <a:noAutofit/>
          </a:bodyPr>
          <a:lstStyle/>
          <a:p>
            <a:r>
              <a:rPr lang="en-ZA" sz="6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Remote Sensing</a:t>
            </a:r>
            <a:br>
              <a:rPr lang="en-ZA" sz="6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ZA" sz="6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/>
          </p:nvPr>
        </p:nvSpPr>
        <p:spPr>
          <a:xfrm>
            <a:off x="323528" y="3140968"/>
            <a:ext cx="8640960" cy="864096"/>
          </a:xfrm>
        </p:spPr>
        <p:txBody>
          <a:bodyPr/>
          <a:lstStyle/>
          <a:p>
            <a:endParaRPr lang="en-US" sz="4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サブタイトル 2"/>
          <p:cNvSpPr txBox="1">
            <a:spLocks/>
          </p:cNvSpPr>
          <p:nvPr/>
        </p:nvSpPr>
        <p:spPr>
          <a:xfrm>
            <a:off x="251520" y="4149080"/>
            <a:ext cx="8640960" cy="900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ZA" sz="4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remote sensing used for?</a:t>
            </a:r>
            <a:endParaRPr lang="en-ZA" sz="4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27584" y="1916832"/>
            <a:ext cx="7632848" cy="4525963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Remote sensing is a method for getting information about of different objects on the planet, without any physical contacts with it.</a:t>
            </a:r>
            <a:endParaRPr lang="en-Z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8517944" y="6609792"/>
            <a:ext cx="601670" cy="2221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" name="正方形/長方形 4"/>
          <p:cNvSpPr/>
          <p:nvPr/>
        </p:nvSpPr>
        <p:spPr>
          <a:xfrm>
            <a:off x="1976015" y="3429000"/>
            <a:ext cx="5344675" cy="290139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正方形/長方形 5"/>
          <p:cNvSpPr/>
          <p:nvPr/>
        </p:nvSpPr>
        <p:spPr>
          <a:xfrm>
            <a:off x="1976015" y="6330395"/>
            <a:ext cx="23471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12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Source: cimss.ssec.wisc.edu</a:t>
            </a:r>
            <a:endParaRPr lang="en-ZA" sz="1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282275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48965" y="2054655"/>
            <a:ext cx="8229600" cy="39188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ZA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Remote sensing is a technology foe sampling electromagnetic radiation to acquire and read non-immediate geospatial data from which to pull info more or less features and objects on his Earths land surface, seas, and air.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- Dr. Nicholas Short</a:t>
            </a:r>
            <a:endParaRPr lang="en-ZA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296260" y="374900"/>
            <a:ext cx="8229600" cy="1068935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remote sensing?</a:t>
            </a:r>
            <a:endParaRPr lang="en-ZA" sz="4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8517944" y="6609792"/>
            <a:ext cx="601670" cy="2221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82209952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1670" y="833015"/>
            <a:ext cx="8229600" cy="458115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Remote Sensing</a:t>
            </a:r>
            <a:endParaRPr lang="en-ZA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a view for the large region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Z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Offers Geo-referenced information and digital information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Z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remote sensors operate in every season, every day, every time and even in real tough weather</a:t>
            </a:r>
            <a:endParaRPr lang="en-Z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8517944" y="6609792"/>
            <a:ext cx="601670" cy="2221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43378357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222195"/>
            <a:ext cx="8229600" cy="458115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Elements of Remote Sensing</a:t>
            </a:r>
            <a:endParaRPr lang="en-ZA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正方形/長方形 3"/>
          <p:cNvSpPr/>
          <p:nvPr/>
        </p:nvSpPr>
        <p:spPr>
          <a:xfrm>
            <a:off x="467544" y="1556792"/>
            <a:ext cx="8280920" cy="46805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" name="正方形/長方形 4"/>
          <p:cNvSpPr/>
          <p:nvPr/>
        </p:nvSpPr>
        <p:spPr>
          <a:xfrm>
            <a:off x="6660232" y="6597352"/>
            <a:ext cx="2483768" cy="2606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 err="1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Source:staff.aub.edu.lb</a:t>
            </a:r>
            <a:endParaRPr lang="en-ZA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42199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2160</TotalTime>
  <Words>1215</Words>
  <Application>Microsoft Macintosh PowerPoint</Application>
  <PresentationFormat>如螢幕大小 (4:3)</PresentationFormat>
  <Paragraphs>193</Paragraphs>
  <Slides>34</Slides>
  <Notes>24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35" baseType="lpstr">
      <vt:lpstr>Office Theme</vt:lpstr>
      <vt:lpstr>GIS and Remote Sensing</vt:lpstr>
      <vt:lpstr>GIS </vt:lpstr>
      <vt:lpstr>Data type </vt:lpstr>
      <vt:lpstr>Raster Data </vt:lpstr>
      <vt:lpstr>Remote Sensing </vt:lpstr>
      <vt:lpstr>What is remote sensing used for?</vt:lpstr>
      <vt:lpstr>What is remote sensing?</vt:lpstr>
      <vt:lpstr>Advantages of Remote Sensing</vt:lpstr>
      <vt:lpstr>Elements of Remote Sensing</vt:lpstr>
      <vt:lpstr>Remotely Sensed Data</vt:lpstr>
      <vt:lpstr>Satellite pictures</vt:lpstr>
      <vt:lpstr>Satellites offer a Global View</vt:lpstr>
      <vt:lpstr>Application of Remote Sensing</vt:lpstr>
      <vt:lpstr>Application of Remote Sensing</vt:lpstr>
      <vt:lpstr>Application of Remote Sensing</vt:lpstr>
      <vt:lpstr>Satellite image of deforestation</vt:lpstr>
      <vt:lpstr>Application of Remote Sensing</vt:lpstr>
      <vt:lpstr>Types of Satellites</vt:lpstr>
      <vt:lpstr>Types of Satellites</vt:lpstr>
      <vt:lpstr>Some Image Processing Software</vt:lpstr>
      <vt:lpstr>Introduction</vt:lpstr>
      <vt:lpstr>Approaches to Classification</vt:lpstr>
      <vt:lpstr>Supervised classification</vt:lpstr>
      <vt:lpstr>Spectral Reflectance Curve</vt:lpstr>
      <vt:lpstr>False Colour Composite</vt:lpstr>
      <vt:lpstr>PowerPoint 簡報</vt:lpstr>
      <vt:lpstr>Supervised classification: classification stage</vt:lpstr>
      <vt:lpstr>Supervised classification</vt:lpstr>
      <vt:lpstr>Supervised classification: MDM</vt:lpstr>
      <vt:lpstr>PowerPoint 簡報</vt:lpstr>
      <vt:lpstr>PowerPoint 簡報</vt:lpstr>
      <vt:lpstr>PowerPoint 簡報</vt:lpstr>
      <vt:lpstr>Supervised classification: Gaussian maximum likelihood </vt:lpstr>
      <vt:lpstr>Unsupervised Classification (clustering)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jampagyatso jampagyatso</cp:lastModifiedBy>
  <cp:revision>117</cp:revision>
  <dcterms:created xsi:type="dcterms:W3CDTF">2013-08-21T19:17:07Z</dcterms:created>
  <dcterms:modified xsi:type="dcterms:W3CDTF">2020-10-22T16:32:03Z</dcterms:modified>
</cp:coreProperties>
</file>